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7" r:id="rId2"/>
    <p:sldId id="311" r:id="rId3"/>
    <p:sldId id="310" r:id="rId4"/>
    <p:sldId id="312" r:id="rId5"/>
    <p:sldId id="313" r:id="rId6"/>
    <p:sldId id="314" r:id="rId7"/>
    <p:sldId id="315" r:id="rId8"/>
    <p:sldId id="316" r:id="rId9"/>
    <p:sldId id="317" r:id="rId1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979" autoAdjust="0"/>
    <p:restoredTop sz="86403" autoAdjust="0"/>
  </p:normalViewPr>
  <p:slideViewPr>
    <p:cSldViewPr>
      <p:cViewPr varScale="1">
        <p:scale>
          <a:sx n="75" d="100"/>
          <a:sy n="75" d="100"/>
        </p:scale>
        <p:origin x="-112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1E4528D-32F4-43DB-B234-52A87D95C292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4ECFBDC-425A-42D0-91F2-8A2A26533519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="" xmlns:p14="http://schemas.microsoft.com/office/powerpoint/2010/main" val="527182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1C8EC20-8B31-45FF-AF26-751A8B47EEA3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9F7E2E5-3142-4908-8459-F76930FBD57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="" xmlns:p14="http://schemas.microsoft.com/office/powerpoint/2010/main" val="409781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7E2E5-3142-4908-8459-F76930FBD57C}" type="slidenum">
              <a:rPr lang="en-AU" smtClean="0"/>
              <a:pPr/>
              <a:t>1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mtClean="0"/>
              <a:t>Visit webpage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7E2E5-3142-4908-8459-F76930FBD57C}" type="slidenum">
              <a:rPr lang="en-AU" smtClean="0"/>
              <a:pPr/>
              <a:t>2</a:t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mtClean="0"/>
              <a:t>Visit webpage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7E2E5-3142-4908-8459-F76930FBD57C}" type="slidenum">
              <a:rPr lang="en-AU" smtClean="0"/>
              <a:pPr/>
              <a:t>3</a:t>
            </a:fld>
            <a:endParaRPr lang="en-A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mtClean="0"/>
              <a:t>Visit webpage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7E2E5-3142-4908-8459-F76930FBD57C}" type="slidenum">
              <a:rPr lang="en-AU" smtClean="0"/>
              <a:pPr/>
              <a:t>4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F4B97-B12C-4B6C-BF3D-B7D2ECE7768D}" type="datetimeFigureOut">
              <a:rPr lang="en-AU" smtClean="0"/>
              <a:pPr/>
              <a:t>1/05/2014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E73D-132D-44F2-9F3F-1E5987157668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8" name="Picture 5" descr="header_pageRGB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27384"/>
            <a:ext cx="9144000" cy="690403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67544" y="2620363"/>
            <a:ext cx="8136904" cy="1113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26960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5400" b="1" dirty="0" smtClean="0" bmk="">
                <a:solidFill>
                  <a:srgbClr val="92D050"/>
                </a:solidFill>
                <a:ea typeface="Times New Roman" pitchFamily="18" charset="0"/>
                <a:cs typeface="Arial" pitchFamily="34" charset="0"/>
              </a:rPr>
              <a:t>Pitch Tips</a:t>
            </a:r>
            <a:endParaRPr lang="en-AU" sz="5400" b="1" dirty="0" smtClean="0" bmk="">
              <a:solidFill>
                <a:srgbClr val="92D050"/>
              </a:solidFill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5589240"/>
            <a:ext cx="3966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Bernie Woodcroft, ilab Program Director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2</a:t>
            </a:r>
            <a:r>
              <a:rPr lang="en-AU" baseline="30000" dirty="0" smtClean="0">
                <a:solidFill>
                  <a:schemeClr val="bg1"/>
                </a:solidFill>
              </a:rPr>
              <a:t>nd</a:t>
            </a:r>
            <a:r>
              <a:rPr lang="en-AU" dirty="0" smtClean="0">
                <a:solidFill>
                  <a:schemeClr val="bg1"/>
                </a:solidFill>
              </a:rPr>
              <a:t> May to 4</a:t>
            </a:r>
            <a:r>
              <a:rPr lang="en-AU" baseline="30000" dirty="0" smtClean="0">
                <a:solidFill>
                  <a:schemeClr val="bg1"/>
                </a:solidFill>
              </a:rPr>
              <a:t>th</a:t>
            </a:r>
            <a:r>
              <a:rPr lang="en-AU" dirty="0" smtClean="0">
                <a:solidFill>
                  <a:schemeClr val="bg1"/>
                </a:solidFill>
              </a:rPr>
              <a:t> May 2014 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eaLnBrk="0" fontAlgn="base" latinLnBrk="0" hangingPunct="0">
              <a:buNone/>
            </a:pPr>
            <a:endParaRPr lang="en-AU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r" eaLnBrk="0" fontAlgn="base" hangingPunct="0">
              <a:spcAft>
                <a:spcPct val="0"/>
              </a:spcAft>
            </a:pPr>
            <a:r>
              <a:rPr lang="en-AU" dirty="0" smtClean="0" bmk="">
                <a:solidFill>
                  <a:schemeClr val="bg1"/>
                </a:solidFill>
                <a:ea typeface="Times New Roman" pitchFamily="18" charset="0"/>
                <a:cs typeface="Arial" pitchFamily="34" charset="0"/>
              </a:rPr>
              <a:t>Pitch Types</a:t>
            </a:r>
            <a:endParaRPr lang="en-AU" dirty="0" smtClean="0" bmk="">
              <a:solidFill>
                <a:schemeClr val="bg1"/>
              </a:solidFill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71600" y="1340768"/>
            <a:ext cx="7725544" cy="5112568"/>
          </a:xfrm>
        </p:spPr>
        <p:txBody>
          <a:bodyPr>
            <a:normAutofit fontScale="92500" lnSpcReduction="20000"/>
          </a:bodyPr>
          <a:lstStyle/>
          <a:p>
            <a:pPr marL="0" indent="0" rtl="0" eaLnBrk="0" fontAlgn="base" latinLnBrk="0" hangingPunc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rtl="0" eaLnBrk="0" fontAlgn="base" latinLnBrk="0" hangingPunct="0"/>
            <a:r>
              <a:rPr lang="en-AU" dirty="0" smtClean="0">
                <a:solidFill>
                  <a:schemeClr val="bg1"/>
                </a:solidFill>
              </a:rPr>
              <a:t>Elevator 30 – 60 seconds</a:t>
            </a:r>
          </a:p>
          <a:p>
            <a:pPr lvl="1" eaLnBrk="0" fontAlgn="base" hangingPunct="0"/>
            <a:r>
              <a:rPr lang="en-AU" dirty="0" smtClean="0">
                <a:solidFill>
                  <a:schemeClr val="bg1"/>
                </a:solidFill>
              </a:rPr>
              <a:t>“What do you do?”</a:t>
            </a:r>
          </a:p>
          <a:p>
            <a:pPr rtl="0" eaLnBrk="0" fontAlgn="base" latinLnBrk="0" hangingPunct="0"/>
            <a:endParaRPr lang="en-AU" dirty="0" smtClean="0">
              <a:solidFill>
                <a:schemeClr val="bg1"/>
              </a:solidFill>
            </a:endParaRPr>
          </a:p>
          <a:p>
            <a:pPr rtl="0" eaLnBrk="0" fontAlgn="base" latinLnBrk="0" hangingPunct="0"/>
            <a:r>
              <a:rPr lang="en-AU" dirty="0" smtClean="0">
                <a:solidFill>
                  <a:schemeClr val="bg1"/>
                </a:solidFill>
              </a:rPr>
              <a:t>Initial Investor Pitch</a:t>
            </a:r>
          </a:p>
          <a:p>
            <a:pPr lvl="1" eaLnBrk="0" fontAlgn="base" hangingPunct="0"/>
            <a:r>
              <a:rPr lang="en-AU" dirty="0" smtClean="0">
                <a:solidFill>
                  <a:schemeClr val="bg1"/>
                </a:solidFill>
              </a:rPr>
              <a:t>Initial </a:t>
            </a:r>
            <a:r>
              <a:rPr lang="en-AU" strike="sngStrike" dirty="0" smtClean="0">
                <a:solidFill>
                  <a:schemeClr val="bg1"/>
                </a:solidFill>
              </a:rPr>
              <a:t>Investor</a:t>
            </a:r>
            <a:r>
              <a:rPr lang="en-AU" dirty="0" smtClean="0">
                <a:solidFill>
                  <a:schemeClr val="bg1"/>
                </a:solidFill>
              </a:rPr>
              <a:t> </a:t>
            </a:r>
            <a:r>
              <a:rPr lang="en-AU" dirty="0" smtClean="0">
                <a:solidFill>
                  <a:schemeClr val="bg1"/>
                </a:solidFill>
              </a:rPr>
              <a:t>Customer Pitch</a:t>
            </a:r>
            <a:endParaRPr lang="en-AU" dirty="0" smtClean="0">
              <a:solidFill>
                <a:schemeClr val="bg1"/>
              </a:solidFill>
            </a:endParaRPr>
          </a:p>
          <a:p>
            <a:pPr lvl="1" eaLnBrk="0" fontAlgn="base" hangingPunct="0"/>
            <a:r>
              <a:rPr lang="en-AU" dirty="0" smtClean="0">
                <a:solidFill>
                  <a:schemeClr val="bg1"/>
                </a:solidFill>
              </a:rPr>
              <a:t>Initial </a:t>
            </a:r>
            <a:r>
              <a:rPr lang="en-AU" strike="sngStrike" dirty="0" smtClean="0">
                <a:solidFill>
                  <a:schemeClr val="bg1"/>
                </a:solidFill>
              </a:rPr>
              <a:t>Investor</a:t>
            </a:r>
            <a:r>
              <a:rPr lang="en-AU" dirty="0" smtClean="0">
                <a:solidFill>
                  <a:schemeClr val="bg1"/>
                </a:solidFill>
              </a:rPr>
              <a:t> </a:t>
            </a:r>
            <a:r>
              <a:rPr lang="en-AU" strike="sngStrike" dirty="0" smtClean="0">
                <a:solidFill>
                  <a:schemeClr val="bg1"/>
                </a:solidFill>
              </a:rPr>
              <a:t>Customer</a:t>
            </a:r>
            <a:r>
              <a:rPr lang="en-AU" dirty="0" smtClean="0">
                <a:solidFill>
                  <a:schemeClr val="bg1"/>
                </a:solidFill>
              </a:rPr>
              <a:t> </a:t>
            </a:r>
            <a:r>
              <a:rPr lang="en-AU" dirty="0" smtClean="0">
                <a:solidFill>
                  <a:schemeClr val="bg1"/>
                </a:solidFill>
              </a:rPr>
              <a:t>Co-Founder Pitch</a:t>
            </a:r>
          </a:p>
          <a:p>
            <a:pPr lvl="1" eaLnBrk="0" fontAlgn="base" hangingPunct="0"/>
            <a:r>
              <a:rPr lang="en-AU" dirty="0" smtClean="0">
                <a:solidFill>
                  <a:schemeClr val="bg1"/>
                </a:solidFill>
              </a:rPr>
              <a:t>5 -  10 minutes</a:t>
            </a:r>
          </a:p>
          <a:p>
            <a:pPr lvl="1" eaLnBrk="0" fontAlgn="base" hangingPunct="0"/>
            <a:endParaRPr lang="en-AU" dirty="0" smtClean="0">
              <a:solidFill>
                <a:schemeClr val="bg1"/>
              </a:solidFill>
            </a:endParaRPr>
          </a:p>
          <a:p>
            <a:pPr eaLnBrk="0" fontAlgn="base" hangingPunct="0"/>
            <a:r>
              <a:rPr lang="en-AU" dirty="0" smtClean="0">
                <a:solidFill>
                  <a:schemeClr val="bg1"/>
                </a:solidFill>
              </a:rPr>
              <a:t>Detailed Investor etc. Pitches</a:t>
            </a:r>
          </a:p>
          <a:p>
            <a:pPr lvl="1" eaLnBrk="0" fontAlgn="base" hangingPunct="0"/>
            <a:r>
              <a:rPr lang="en-AU" dirty="0" smtClean="0">
                <a:solidFill>
                  <a:schemeClr val="bg1"/>
                </a:solidFill>
              </a:rPr>
              <a:t>Deeper dive</a:t>
            </a:r>
          </a:p>
          <a:p>
            <a:pPr lvl="1" eaLnBrk="0" fontAlgn="base" hangingPunct="0"/>
            <a:r>
              <a:rPr lang="en-AU" dirty="0" smtClean="0">
                <a:solidFill>
                  <a:schemeClr val="bg1"/>
                </a:solidFill>
              </a:rPr>
              <a:t>Financial oriented, Product oriented ++</a:t>
            </a:r>
            <a:endParaRPr lang="en-AU" dirty="0" smtClean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23528" y="2780928"/>
            <a:ext cx="7632848" cy="2160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="" xmlns:p14="http://schemas.microsoft.com/office/powerpoint/2010/main" val="1879073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r" eaLnBrk="0" fontAlgn="base" hangingPunct="0">
              <a:spcAft>
                <a:spcPct val="0"/>
              </a:spcAft>
            </a:pPr>
            <a:r>
              <a:rPr lang="en-AU" dirty="0" smtClean="0" bmk="">
                <a:solidFill>
                  <a:schemeClr val="bg1"/>
                </a:solidFill>
                <a:ea typeface="Times New Roman" pitchFamily="18" charset="0"/>
                <a:cs typeface="Arial" pitchFamily="34" charset="0"/>
              </a:rPr>
              <a:t>Elevator Pitch</a:t>
            </a:r>
            <a:endParaRPr lang="en-AU" dirty="0" smtClean="0" bmk="">
              <a:solidFill>
                <a:schemeClr val="bg1"/>
              </a:solidFill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844824"/>
            <a:ext cx="7690048" cy="4824536"/>
          </a:xfrm>
        </p:spPr>
        <p:txBody>
          <a:bodyPr>
            <a:normAutofit fontScale="92500" lnSpcReduction="10000"/>
          </a:bodyPr>
          <a:lstStyle/>
          <a:p>
            <a:pPr rtl="0" eaLnBrk="0" fontAlgn="base" latinLnBrk="0" hangingPunct="0"/>
            <a:r>
              <a:rPr lang="en-AU" dirty="0" smtClean="0">
                <a:solidFill>
                  <a:schemeClr val="bg1"/>
                </a:solidFill>
              </a:rPr>
              <a:t>30 – 60 seconds</a:t>
            </a:r>
          </a:p>
          <a:p>
            <a:pPr rtl="0" eaLnBrk="0" fontAlgn="base" latinLnBrk="0" hangingPunct="0"/>
            <a:r>
              <a:rPr lang="en-AU" dirty="0" smtClean="0">
                <a:solidFill>
                  <a:schemeClr val="bg1"/>
                </a:solidFill>
              </a:rPr>
              <a:t>Problem – Solution – Proof technique</a:t>
            </a:r>
            <a:endParaRPr lang="en-AU" sz="3200" kern="120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1" eaLnBrk="0" fontAlgn="base" hangingPunct="0"/>
            <a:r>
              <a:rPr lang="en-AU" sz="2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You know [problem]?</a:t>
            </a:r>
          </a:p>
          <a:p>
            <a:pPr lvl="1" eaLnBrk="0" fontAlgn="base" hangingPunct="0"/>
            <a:r>
              <a:rPr lang="en-AU" sz="2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Well what we do is [solution].</a:t>
            </a:r>
          </a:p>
          <a:p>
            <a:pPr lvl="1" eaLnBrk="0" fontAlgn="base" hangingPunct="0"/>
            <a:r>
              <a:rPr lang="en-AU" sz="2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 fact [proof].</a:t>
            </a:r>
          </a:p>
          <a:p>
            <a:pPr lvl="1" eaLnBrk="0" fontAlgn="base" hangingPunct="0"/>
            <a:r>
              <a:rPr lang="en-AU" sz="2200" dirty="0" smtClean="0">
                <a:solidFill>
                  <a:schemeClr val="bg1"/>
                </a:solidFill>
              </a:rPr>
              <a:t>(refer Allan Dib)</a:t>
            </a:r>
            <a:endParaRPr lang="en-AU" sz="2200" kern="120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1" eaLnBrk="0" fontAlgn="base" hangingPunct="0"/>
            <a:endParaRPr lang="en-AU" sz="2800" kern="120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eaLnBrk="0" fontAlgn="base" hangingPunct="0"/>
            <a:r>
              <a:rPr lang="en-AU" sz="2000" dirty="0" smtClean="0">
                <a:solidFill>
                  <a:schemeClr val="bg1"/>
                </a:solidFill>
              </a:rPr>
              <a:t>Website Development: “You know how most company websites are out of date? Well what I do is install software that makes it easy for people to update their own websites, without the need to pay a web designer each time. In fact I installed the software for one of my clients recently and they saved $2000 a year in web development costs.</a:t>
            </a:r>
            <a:endParaRPr lang="en-AU" sz="2000" kern="120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9073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 eaLnBrk="0" fontAlgn="base" hangingPunct="0">
              <a:spcAft>
                <a:spcPct val="0"/>
              </a:spcAft>
            </a:pPr>
            <a:r>
              <a:rPr lang="en-AU" dirty="0" smtClean="0" bmk="">
                <a:solidFill>
                  <a:schemeClr val="bg1"/>
                </a:solidFill>
                <a:ea typeface="Times New Roman" pitchFamily="18" charset="0"/>
                <a:cs typeface="Arial" pitchFamily="34" charset="0"/>
              </a:rPr>
              <a:t>Initial Investor Pitch</a:t>
            </a:r>
            <a:br>
              <a:rPr lang="en-AU" dirty="0" smtClean="0" bmk="">
                <a:solidFill>
                  <a:schemeClr val="bg1"/>
                </a:solidFill>
                <a:ea typeface="Times New Roman" pitchFamily="18" charset="0"/>
                <a:cs typeface="Arial" pitchFamily="34" charset="0"/>
              </a:rPr>
            </a:br>
            <a:r>
              <a:rPr lang="en-AU" dirty="0" smtClean="0" bmk="">
                <a:solidFill>
                  <a:schemeClr val="bg1"/>
                </a:solidFill>
                <a:ea typeface="Times New Roman" pitchFamily="18" charset="0"/>
                <a:cs typeface="Arial" pitchFamily="34" charset="0"/>
              </a:rPr>
              <a:t>Germinator Pitch</a:t>
            </a:r>
            <a:endParaRPr lang="en-AU" dirty="0" smtClean="0" bmk="">
              <a:solidFill>
                <a:schemeClr val="bg1"/>
              </a:solidFill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425355"/>
          </a:xfrm>
        </p:spPr>
        <p:txBody>
          <a:bodyPr>
            <a:normAutofit lnSpcReduction="10000"/>
          </a:bodyPr>
          <a:lstStyle/>
          <a:p>
            <a:pPr eaLnBrk="0" fontAlgn="base" hangingPunct="0">
              <a:lnSpc>
                <a:spcPct val="80000"/>
              </a:lnSpc>
            </a:pPr>
            <a:r>
              <a:rPr lang="en-AU" sz="2700" dirty="0" smtClean="0">
                <a:solidFill>
                  <a:schemeClr val="bg1"/>
                </a:solidFill>
              </a:rPr>
              <a:t>Problem </a:t>
            </a:r>
            <a:endParaRPr lang="en-AU" sz="2700" dirty="0" smtClean="0">
              <a:solidFill>
                <a:schemeClr val="bg1"/>
              </a:solidFill>
            </a:endParaRPr>
          </a:p>
          <a:p>
            <a:pPr lvl="1" eaLnBrk="0" fontAlgn="base" hangingPunct="0">
              <a:lnSpc>
                <a:spcPct val="80000"/>
              </a:lnSpc>
            </a:pPr>
            <a:r>
              <a:rPr lang="en-AU" sz="2300" dirty="0" smtClean="0">
                <a:solidFill>
                  <a:schemeClr val="bg1"/>
                </a:solidFill>
              </a:rPr>
              <a:t>What </a:t>
            </a:r>
            <a:r>
              <a:rPr lang="en-AU" sz="2300" dirty="0" smtClean="0">
                <a:solidFill>
                  <a:schemeClr val="bg1"/>
                </a:solidFill>
              </a:rPr>
              <a:t>is the problem </a:t>
            </a:r>
            <a:r>
              <a:rPr lang="en-AU" sz="2300" dirty="0" smtClean="0">
                <a:solidFill>
                  <a:schemeClr val="bg1"/>
                </a:solidFill>
              </a:rPr>
              <a:t>your </a:t>
            </a:r>
            <a:r>
              <a:rPr lang="en-AU" sz="2300" dirty="0" err="1" smtClean="0">
                <a:solidFill>
                  <a:schemeClr val="bg1"/>
                </a:solidFill>
              </a:rPr>
              <a:t>startup</a:t>
            </a:r>
            <a:r>
              <a:rPr lang="en-AU" sz="2300" dirty="0" smtClean="0">
                <a:solidFill>
                  <a:schemeClr val="bg1"/>
                </a:solidFill>
              </a:rPr>
              <a:t> / product is solving</a:t>
            </a:r>
            <a:r>
              <a:rPr lang="en-AU" sz="2300" dirty="0" smtClean="0">
                <a:solidFill>
                  <a:schemeClr val="bg1"/>
                </a:solidFill>
              </a:rPr>
              <a:t>?  What is the market pain point?</a:t>
            </a:r>
            <a:endParaRPr lang="en-AU" sz="2300" dirty="0" smtClean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80000"/>
              </a:lnSpc>
            </a:pPr>
            <a:r>
              <a:rPr lang="en-AU" sz="2700" dirty="0" smtClean="0">
                <a:solidFill>
                  <a:schemeClr val="bg1"/>
                </a:solidFill>
              </a:rPr>
              <a:t>Solution</a:t>
            </a:r>
          </a:p>
          <a:p>
            <a:pPr lvl="1" eaLnBrk="0" fontAlgn="base" hangingPunct="0">
              <a:lnSpc>
                <a:spcPct val="80000"/>
              </a:lnSpc>
            </a:pPr>
            <a:r>
              <a:rPr lang="en-AU" sz="2300" dirty="0" smtClean="0">
                <a:solidFill>
                  <a:schemeClr val="bg1"/>
                </a:solidFill>
              </a:rPr>
              <a:t>How </a:t>
            </a:r>
            <a:r>
              <a:rPr lang="en-AU" sz="2300" dirty="0" smtClean="0">
                <a:solidFill>
                  <a:schemeClr val="bg1"/>
                </a:solidFill>
              </a:rPr>
              <a:t>are you solving this problem</a:t>
            </a:r>
            <a:r>
              <a:rPr lang="en-AU" sz="2300" dirty="0" smtClean="0">
                <a:solidFill>
                  <a:schemeClr val="bg1"/>
                </a:solidFill>
              </a:rPr>
              <a:t>?</a:t>
            </a:r>
            <a:endParaRPr lang="en-AU" sz="2300" dirty="0" smtClean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80000"/>
              </a:lnSpc>
            </a:pPr>
            <a:r>
              <a:rPr lang="en-AU" sz="2700" dirty="0" smtClean="0">
                <a:solidFill>
                  <a:schemeClr val="bg1"/>
                </a:solidFill>
              </a:rPr>
              <a:t>Market </a:t>
            </a:r>
            <a:r>
              <a:rPr lang="en-AU" sz="2700" dirty="0" smtClean="0">
                <a:solidFill>
                  <a:schemeClr val="bg1"/>
                </a:solidFill>
              </a:rPr>
              <a:t>size</a:t>
            </a:r>
          </a:p>
          <a:p>
            <a:pPr lvl="1" eaLnBrk="0" fontAlgn="base" hangingPunct="0">
              <a:lnSpc>
                <a:spcPct val="80000"/>
              </a:lnSpc>
            </a:pPr>
            <a:r>
              <a:rPr lang="en-AU" sz="2300" dirty="0" smtClean="0">
                <a:solidFill>
                  <a:schemeClr val="bg1"/>
                </a:solidFill>
              </a:rPr>
              <a:t>How </a:t>
            </a:r>
            <a:r>
              <a:rPr lang="en-AU" sz="2300" dirty="0" smtClean="0">
                <a:solidFill>
                  <a:schemeClr val="bg1"/>
                </a:solidFill>
              </a:rPr>
              <a:t>big is your potential market</a:t>
            </a:r>
            <a:r>
              <a:rPr lang="en-AU" sz="2300" dirty="0" smtClean="0">
                <a:solidFill>
                  <a:schemeClr val="bg1"/>
                </a:solidFill>
              </a:rPr>
              <a:t>?</a:t>
            </a:r>
            <a:endParaRPr lang="en-AU" sz="2300" dirty="0" smtClean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80000"/>
              </a:lnSpc>
            </a:pPr>
            <a:r>
              <a:rPr lang="en-AU" sz="2700" dirty="0" smtClean="0">
                <a:solidFill>
                  <a:schemeClr val="bg1"/>
                </a:solidFill>
              </a:rPr>
              <a:t>Team</a:t>
            </a:r>
          </a:p>
          <a:p>
            <a:pPr lvl="1" eaLnBrk="0" fontAlgn="base" hangingPunct="0">
              <a:lnSpc>
                <a:spcPct val="80000"/>
              </a:lnSpc>
            </a:pPr>
            <a:r>
              <a:rPr lang="en-AU" sz="2300" dirty="0" smtClean="0">
                <a:solidFill>
                  <a:schemeClr val="bg1"/>
                </a:solidFill>
              </a:rPr>
              <a:t>Who </a:t>
            </a:r>
            <a:r>
              <a:rPr lang="en-AU" sz="2300" dirty="0" smtClean="0">
                <a:solidFill>
                  <a:schemeClr val="bg1"/>
                </a:solidFill>
              </a:rPr>
              <a:t>is in the team? What are their specialities</a:t>
            </a:r>
            <a:r>
              <a:rPr lang="en-AU" sz="2300" dirty="0" smtClean="0">
                <a:solidFill>
                  <a:schemeClr val="bg1"/>
                </a:solidFill>
              </a:rPr>
              <a:t>?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Why are they the best?</a:t>
            </a:r>
            <a:endParaRPr lang="en-AU" sz="2300" dirty="0" smtClean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80000"/>
              </a:lnSpc>
            </a:pPr>
            <a:r>
              <a:rPr lang="en-AU" sz="2700" dirty="0" smtClean="0">
                <a:solidFill>
                  <a:schemeClr val="bg1"/>
                </a:solidFill>
              </a:rPr>
              <a:t>Execution </a:t>
            </a:r>
            <a:r>
              <a:rPr lang="en-AU" sz="2700" dirty="0" smtClean="0">
                <a:solidFill>
                  <a:schemeClr val="bg1"/>
                </a:solidFill>
              </a:rPr>
              <a:t>plan</a:t>
            </a:r>
          </a:p>
          <a:p>
            <a:pPr lvl="1" eaLnBrk="0" fontAlgn="base" hangingPunct="0">
              <a:lnSpc>
                <a:spcPct val="80000"/>
              </a:lnSpc>
            </a:pPr>
            <a:r>
              <a:rPr lang="en-AU" sz="2300" dirty="0" smtClean="0">
                <a:solidFill>
                  <a:schemeClr val="bg1"/>
                </a:solidFill>
              </a:rPr>
              <a:t>A </a:t>
            </a:r>
            <a:r>
              <a:rPr lang="en-AU" sz="2300" dirty="0" smtClean="0">
                <a:solidFill>
                  <a:schemeClr val="bg1"/>
                </a:solidFill>
              </a:rPr>
              <a:t>rough schedule of what your business will do once in </a:t>
            </a:r>
            <a:r>
              <a:rPr lang="en-AU" sz="2300" dirty="0" smtClean="0">
                <a:solidFill>
                  <a:schemeClr val="bg1"/>
                </a:solidFill>
              </a:rPr>
              <a:t>Germinate</a:t>
            </a:r>
            <a:endParaRPr lang="en-AU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9073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err="1" smtClean="0">
                <a:solidFill>
                  <a:schemeClr val="bg1"/>
                </a:solidFill>
              </a:rPr>
              <a:t>AirBnB</a:t>
            </a:r>
            <a:r>
              <a:rPr lang="en-AU" dirty="0" smtClean="0">
                <a:solidFill>
                  <a:schemeClr val="bg1"/>
                </a:solidFill>
              </a:rPr>
              <a:t> - First Pitch Deck</a:t>
            </a:r>
            <a:endParaRPr lang="en-A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052" y="1600200"/>
            <a:ext cx="804189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err="1" smtClean="0">
                <a:solidFill>
                  <a:schemeClr val="bg1"/>
                </a:solidFill>
              </a:rPr>
              <a:t>AirBnB</a:t>
            </a:r>
            <a:r>
              <a:rPr lang="en-AU" dirty="0" smtClean="0">
                <a:solidFill>
                  <a:schemeClr val="bg1"/>
                </a:solidFill>
              </a:rPr>
              <a:t> – The Problem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255" y="1600200"/>
            <a:ext cx="805748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err="1" smtClean="0">
                <a:solidFill>
                  <a:schemeClr val="bg1"/>
                </a:solidFill>
              </a:rPr>
              <a:t>AirBnB</a:t>
            </a:r>
            <a:r>
              <a:rPr lang="en-AU" dirty="0" smtClean="0">
                <a:solidFill>
                  <a:schemeClr val="bg1"/>
                </a:solidFill>
              </a:rPr>
              <a:t> </a:t>
            </a:r>
            <a:r>
              <a:rPr lang="en-AU" dirty="0" smtClean="0">
                <a:solidFill>
                  <a:schemeClr val="bg1"/>
                </a:solidFill>
              </a:rPr>
              <a:t>– The Solution</a:t>
            </a:r>
            <a:endParaRPr lang="en-A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err="1" smtClean="0">
                <a:solidFill>
                  <a:schemeClr val="bg1"/>
                </a:solidFill>
              </a:rPr>
              <a:t>AirBnB</a:t>
            </a:r>
            <a:r>
              <a:rPr lang="en-AU" dirty="0" smtClean="0">
                <a:solidFill>
                  <a:schemeClr val="bg1"/>
                </a:solidFill>
              </a:rPr>
              <a:t> </a:t>
            </a:r>
            <a:r>
              <a:rPr lang="en-AU" dirty="0" smtClean="0">
                <a:solidFill>
                  <a:schemeClr val="bg1"/>
                </a:solidFill>
              </a:rPr>
              <a:t>– The Market</a:t>
            </a:r>
            <a:endParaRPr lang="en-A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603" y="1600200"/>
            <a:ext cx="803279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AU" dirty="0" smtClean="0">
                <a:solidFill>
                  <a:schemeClr val="bg1"/>
                </a:solidFill>
              </a:rPr>
              <a:t>General Tips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916832"/>
            <a:ext cx="8229600" cy="4176463"/>
          </a:xfrm>
        </p:spPr>
        <p:txBody>
          <a:bodyPr>
            <a:normAutofit fontScale="85000" lnSpcReduction="20000"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Know your audience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Tell </a:t>
            </a:r>
            <a:r>
              <a:rPr lang="en-AU" dirty="0" smtClean="0">
                <a:solidFill>
                  <a:schemeClr val="bg1"/>
                </a:solidFill>
              </a:rPr>
              <a:t>a compellingly simple story: </a:t>
            </a:r>
            <a:r>
              <a:rPr lang="en-US" dirty="0" smtClean="0">
                <a:solidFill>
                  <a:schemeClr val="bg1"/>
                </a:solidFill>
              </a:rPr>
              <a:t>shoppers buy more when they have fewer options</a:t>
            </a:r>
            <a:endParaRPr lang="en-AU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Become </a:t>
            </a:r>
            <a:r>
              <a:rPr lang="en-US" dirty="0" smtClean="0">
                <a:solidFill>
                  <a:schemeClr val="bg1"/>
                </a:solidFill>
              </a:rPr>
              <a:t>a master of exclusion – ask yourself “do they need to know this now?” </a:t>
            </a:r>
            <a:endParaRPr lang="en-AU" dirty="0" smtClean="0">
              <a:solidFill>
                <a:schemeClr val="bg1"/>
              </a:solidFill>
            </a:endParaRPr>
          </a:p>
          <a:p>
            <a:r>
              <a:rPr lang="en-AU" dirty="0" smtClean="0">
                <a:solidFill>
                  <a:schemeClr val="bg1"/>
                </a:solidFill>
              </a:rPr>
              <a:t>Use Images and not too much text</a:t>
            </a:r>
            <a:endParaRPr lang="en-AU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Present benefits rather than features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Story telling is more powerful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 </a:t>
            </a:r>
            <a:r>
              <a:rPr lang="en-US" dirty="0" smtClean="0">
                <a:solidFill>
                  <a:schemeClr val="bg1"/>
                </a:solidFill>
              </a:rPr>
              <a:t>short sentences and simple </a:t>
            </a:r>
            <a:r>
              <a:rPr lang="en-US" dirty="0" smtClean="0">
                <a:solidFill>
                  <a:schemeClr val="bg1"/>
                </a:solidFill>
              </a:rPr>
              <a:t>words and d</a:t>
            </a:r>
            <a:r>
              <a:rPr lang="en-AU" dirty="0" err="1" smtClean="0">
                <a:solidFill>
                  <a:schemeClr val="bg1"/>
                </a:solidFill>
              </a:rPr>
              <a:t>on’t</a:t>
            </a:r>
            <a:r>
              <a:rPr lang="en-AU" dirty="0" smtClean="0">
                <a:solidFill>
                  <a:schemeClr val="bg1"/>
                </a:solidFill>
              </a:rPr>
              <a:t> read your slides</a:t>
            </a:r>
          </a:p>
          <a:p>
            <a:endParaRPr lang="en-AU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6204</TotalTime>
  <Words>323</Words>
  <Application>Microsoft Office PowerPoint</Application>
  <PresentationFormat>On-screen Show (4:3)</PresentationFormat>
  <Paragraphs>55</Paragraphs>
  <Slides>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Pitch Types</vt:lpstr>
      <vt:lpstr>Elevator Pitch</vt:lpstr>
      <vt:lpstr>Initial Investor Pitch Germinator Pitch</vt:lpstr>
      <vt:lpstr>AirBnB - First Pitch Deck</vt:lpstr>
      <vt:lpstr>AirBnB – The Problem</vt:lpstr>
      <vt:lpstr>AirBnB – The Solution</vt:lpstr>
      <vt:lpstr>AirBnB – The Market</vt:lpstr>
      <vt:lpstr>General Tips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test</dc:creator>
  <cp:lastModifiedBy>Bernie Woodcroft</cp:lastModifiedBy>
  <cp:revision>552</cp:revision>
  <dcterms:created xsi:type="dcterms:W3CDTF">2012-04-02T23:14:07Z</dcterms:created>
  <dcterms:modified xsi:type="dcterms:W3CDTF">2014-05-01T12:59:43Z</dcterms:modified>
</cp:coreProperties>
</file>